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5" r:id="rId87"/>
    <p:sldId id="347" r:id="rId88"/>
    <p:sldId id="348" r:id="rId89"/>
    <p:sldId id="349" r:id="rId90"/>
    <p:sldId id="350" r:id="rId91"/>
    <p:sldId id="351" r:id="rId92"/>
    <p:sldId id="352" r:id="rId93"/>
    <p:sldId id="356" r:id="rId94"/>
    <p:sldId id="353" r:id="rId95"/>
    <p:sldId id="354" r:id="rId96"/>
    <p:sldId id="355" r:id="rId97"/>
    <p:sldId id="357" r:id="rId98"/>
    <p:sldId id="358" r:id="rId99"/>
    <p:sldId id="359" r:id="rId100"/>
    <p:sldId id="360" r:id="rId101"/>
    <p:sldId id="361" r:id="rId102"/>
    <p:sldId id="362" r:id="rId103"/>
    <p:sldId id="363" r:id="rId104"/>
    <p:sldId id="364" r:id="rId105"/>
    <p:sldId id="365" r:id="rId106"/>
    <p:sldId id="366" r:id="rId107"/>
    <p:sldId id="367" r:id="rId108"/>
    <p:sldId id="368" r:id="rId109"/>
    <p:sldId id="370" r:id="rId110"/>
    <p:sldId id="371" r:id="rId111"/>
    <p:sldId id="372" r:id="rId112"/>
    <p:sldId id="373" r:id="rId113"/>
    <p:sldId id="374" r:id="rId114"/>
    <p:sldId id="369" r:id="rId115"/>
    <p:sldId id="346" r:id="rId116"/>
    <p:sldId id="327" r:id="rId117"/>
    <p:sldId id="328" r:id="rId118"/>
    <p:sldId id="329" r:id="rId119"/>
    <p:sldId id="309" r:id="rId1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11/6/2014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Third Grade SLAR</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Third Grade SLAR</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Third Grade SLAR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Third Grade SLAR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ctr"/>
            <a:r>
              <a:rPr lang="en-US" b="1" dirty="0"/>
              <a:t>TERCER </a:t>
            </a:r>
            <a:r>
              <a:rPr lang="en-US" b="1" dirty="0" smtClean="0"/>
              <a:t>GRADO</a:t>
            </a:r>
          </a:p>
          <a:p>
            <a:pPr algn="ctr"/>
            <a:r>
              <a:rPr lang="es-ES" b="1" dirty="0" smtClean="0"/>
              <a:t>§</a:t>
            </a:r>
            <a:r>
              <a:rPr lang="es-ES" b="1" dirty="0"/>
              <a:t>128.14. Artes del Lenguaje y Lectura en español, Tercer grado, Comenzando con el Año Escolar 2009-2010. </a:t>
            </a:r>
            <a:endParaRPr lang="en-US" dirty="0"/>
          </a:p>
          <a:p>
            <a:pPr algn="ct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3.1(H) </a:t>
            </a:r>
            <a:r>
              <a:rPr lang="es-ES" dirty="0">
                <a:latin typeface="Cambria" pitchFamily="18" charset="0"/>
              </a:rPr>
              <a:t>utilicen el conocimiento del significado de las palabras base o raíces para identificar y leer palabras compuestas comunes (ej., sacapuntas, abrelatas, salvavidas);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90005262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3.26(A) </a:t>
            </a:r>
            <a:r>
              <a:rPr lang="es-ES" dirty="0">
                <a:latin typeface="Cambria" pitchFamily="18" charset="0"/>
              </a:rPr>
              <a:t>sigan el plan de investigación para recopilar información de varias fuentes informativas, tanto orales como escritas, incluyendo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52177179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latin typeface="Cambria" pitchFamily="18" charset="0"/>
              </a:rPr>
              <a:t>(i) </a:t>
            </a:r>
            <a:r>
              <a:rPr lang="es-ES" dirty="0">
                <a:latin typeface="Cambria" pitchFamily="18" charset="0"/>
              </a:rPr>
              <a:t>encuestas iniciadas por el estudiante, observaciones de campo y entrevistas; </a:t>
            </a:r>
          </a:p>
          <a:p>
            <a:r>
              <a:rPr lang="es-ES" b="1" dirty="0">
                <a:latin typeface="Cambria" pitchFamily="18" charset="0"/>
              </a:rPr>
              <a:t>(ii) </a:t>
            </a:r>
            <a:r>
              <a:rPr lang="es-ES" dirty="0">
                <a:latin typeface="Cambria" pitchFamily="18" charset="0"/>
              </a:rPr>
              <a:t>los datos de expertos, los textos de consulta y las investigaciones a través del Internet; y </a:t>
            </a:r>
          </a:p>
          <a:p>
            <a:r>
              <a:rPr lang="es-ES" b="1" dirty="0">
                <a:latin typeface="Cambria" pitchFamily="18" charset="0"/>
              </a:rPr>
              <a:t>(iii) </a:t>
            </a:r>
            <a:r>
              <a:rPr lang="es-ES" dirty="0">
                <a:latin typeface="Cambria" pitchFamily="18" charset="0"/>
              </a:rPr>
              <a:t>las fuentes de información visuales (ej., mapas, líneas cronológicas, gráficas) donde sean apropiadas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21033085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3.26(B) </a:t>
            </a:r>
            <a:r>
              <a:rPr lang="es-ES" dirty="0">
                <a:latin typeface="Cambria" pitchFamily="18" charset="0"/>
              </a:rPr>
              <a:t>utilicen las técnicas de lectura rápida y superficial para identificar datos al revisar las características del texto (ej., texto resaltado en negritas, leyendas o pie de fotos, palabras claves, letra cursiva</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10736603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3.26(C) </a:t>
            </a:r>
            <a:r>
              <a:rPr lang="es-ES" dirty="0">
                <a:latin typeface="Cambria" pitchFamily="18" charset="0"/>
              </a:rPr>
              <a:t>tomen apuntes sencillos y clasifiquen las evidencias de la investigación en categorías o en un organizador </a:t>
            </a:r>
            <a:r>
              <a:rPr lang="es-ES" dirty="0" smtClean="0">
                <a:latin typeface="Cambria" pitchFamily="18" charset="0"/>
              </a:rPr>
              <a:t>gráfico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96225114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3.26(D) </a:t>
            </a:r>
            <a:r>
              <a:rPr lang="es-ES" dirty="0">
                <a:latin typeface="Cambria" pitchFamily="18" charset="0"/>
              </a:rPr>
              <a:t>identifiquen el autor, el título, la editorial y la fecha de publicación de las fuentes de </a:t>
            </a:r>
            <a:r>
              <a:rPr lang="es-ES" dirty="0" smtClean="0">
                <a:latin typeface="Cambria" pitchFamily="18" charset="0"/>
              </a:rPr>
              <a:t>información</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22882806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3.26(E) </a:t>
            </a:r>
            <a:r>
              <a:rPr lang="es-ES" dirty="0">
                <a:latin typeface="Cambria" pitchFamily="18" charset="0"/>
              </a:rPr>
              <a:t>distingan entre el parafraseo y el plagio, e identifiquen la importancia de citar fuentes de información que sean válidas y fidedignas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60245637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(27) Investigación/síntesis de la información. Los estudiantes clarifican preguntas de investigación, y evalúan y sintetizan la información recopilada. Se espera que los estudiantes mejoren el enfoque de la investigación como resultado de consultar a fuentes especializadas (ej., bibliotecarios y expertos del tema).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9617247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55000" lnSpcReduction="20000"/>
          </a:bodyPr>
          <a:lstStyle/>
          <a:p>
            <a:r>
              <a:rPr lang="es-ES" b="1" dirty="0"/>
              <a:t>(28) Investigación/organización y presentación de ideas. Los estudiantes organizan y presentan sus ideas y su información de acuerdo con el propósito de la investigación y de su público. Se espera que los estudiantes lleguen a conclusiones a través de una explicación breve y utilicen apuntes para crear una página de obras citadas, incluyendo el autor, el título, la editorial y la fecha de publicación de cada fuente de información citada.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36619944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(29) Escuchar y hablar/escuchar. Los estudiantes usan destrezas de comprensión para escuchar con atención a los demás, en ambientes formales e informales. Los estudiantes continúan aplicando estándares previos con mayor complejidad. Se espera que los estudiantes</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74321759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3.29(A) </a:t>
            </a:r>
            <a:r>
              <a:rPr lang="es-ES" dirty="0">
                <a:latin typeface="Cambria" pitchFamily="18" charset="0"/>
              </a:rPr>
              <a:t>escuchen atentamente a oradores e interlocutores, formulen preguntas relevantes y hagan comentarios </a:t>
            </a:r>
            <a:r>
              <a:rPr lang="es-ES" dirty="0" smtClean="0">
                <a:latin typeface="Cambria" pitchFamily="18" charset="0"/>
              </a:rPr>
              <a:t>pertinentes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687363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3.1(I) </a:t>
            </a:r>
            <a:r>
              <a:rPr lang="es-ES" dirty="0">
                <a:latin typeface="Cambria" pitchFamily="18" charset="0"/>
              </a:rPr>
              <a:t>presten atención a la precisión para decodificar palabras que tienen el mismo sonido representado por diferentes letras. </a:t>
            </a:r>
            <a:endParaRPr lang="en-U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30223332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3.29(B) </a:t>
            </a:r>
            <a:r>
              <a:rPr lang="es-ES" dirty="0">
                <a:latin typeface="Cambria" pitchFamily="18" charset="0"/>
              </a:rPr>
              <a:t>sigan, repitan y den instrucciones orales que involucren una serie de pasos a seguir</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409672961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(30) Escuchar y hablar/hablar. Los estudiantes hablan claramente y de forma directa utilizando las convenciones del lenguaje. Los estudiantes continúan aplicando estándares previos con mayor complejidad. Se espera que los estudiantes hablen en forma coherente sobre el tema en discusión usando contacto visual, ritmo apropiado, volumen, buena pronunciación y las reglas gramaticales para comunicar las ideas eficazmente.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0306035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(31) Escuchar y hablar/trabajo de equipo. Los estudiantes trabajan productivamente con los demás en equipos. Los estudiantes continúan aplicando estándares previos con mayor complejidad. Se espera que los estudiantes participen en discusiones dirigidas por el maestro y por los estudiantes formulando y respondiendo preguntas con detalles apropiados y proporcionando sugerencias que enriquezcan las ideas de los demás.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66919784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i="1" dirty="0"/>
              <a:t>Fuente: Las provisiones de §128.14 adoptadas para entrar en vigor el 26 de noviembre de 2008, 33 </a:t>
            </a:r>
            <a:r>
              <a:rPr lang="es-ES" b="1" i="1" dirty="0" err="1"/>
              <a:t>TexReg</a:t>
            </a:r>
            <a:r>
              <a:rPr lang="es-ES" b="1" i="1" dirty="0"/>
              <a:t> 9465. </a:t>
            </a:r>
            <a:endParaRPr lang="en-US" b="1"/>
          </a:p>
          <a:p>
            <a:endParaRPr lang="en-US"/>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3270406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1932903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59488471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endParaRPr lang="es-ES" dirty="0">
              <a:latin typeface="Cambria" pitchFamily="18" charset="0"/>
            </a:endParaRPr>
          </a:p>
          <a:p>
            <a:r>
              <a:rPr lang="en-US" dirty="0" smtClean="0">
                <a:latin typeface="Cambria" pitchFamily="18" charset="0"/>
              </a:rPr>
              <a:t>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20236900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67863" y="392848"/>
            <a:ext cx="8229600" cy="5749047"/>
          </a:xfrm>
        </p:spPr>
        <p:txBody>
          <a:bodyPr/>
          <a:lstStyle/>
          <a:p>
            <a:endParaRPr lang="es-ES" b="1"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49571349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85393242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658251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(2) Lectura/primeras destrezas de la lectura/estrategias. Los estudiantes comprenden una variedad de textos utilizando estrategias útiles cuando sea necesario.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276455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3.2(A) </a:t>
            </a:r>
            <a:r>
              <a:rPr lang="es-ES" dirty="0">
                <a:latin typeface="Cambria" pitchFamily="18" charset="0"/>
              </a:rPr>
              <a:t>usen ideas (ej., ilustraciones, títulos, oraciones principales, palabras claves y pistas que permitan hacer presagios) para formular y confirmar predicciones;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670822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3.2(B) </a:t>
            </a:r>
            <a:r>
              <a:rPr lang="es-ES" dirty="0">
                <a:latin typeface="Cambria" pitchFamily="18" charset="0"/>
              </a:rPr>
              <a:t>hagan preguntas relevantes, busquen clarificación y localicen hechos y detalles de las historias y de otros textos, y apoyen las respuestas con evidencia del texto;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657829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latin typeface="Cambria" pitchFamily="18" charset="0"/>
              </a:rPr>
              <a:t>3.2(C) </a:t>
            </a:r>
            <a:r>
              <a:rPr lang="es-ES" dirty="0">
                <a:latin typeface="Cambria" pitchFamily="18" charset="0"/>
              </a:rPr>
              <a:t>establezcan un propósito para leer textos seleccionados y presten atención a la comprensión haciendo correcciones y ajustes cuando se pierda la comprensión (ej., usar claves de identificación, usar el conocimiento previo, formular preguntas, volver a leer una parte en voz alta).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664722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(3) Lectura/fluidez. Los estudiantes leen textos apropiados para su grado escolar con fluidez y comprensión. Se espera que los estudiantes lean textos apropiados para el grado escolar en voz alta, con precisión, con expresión, con un fraseo apropiado y con comprensión.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807588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t>(4) Lectura/desarrollo del vocabulario. Los estudiantes comprenden vocabulario nuevo y lo utilizan al leer y al escribir.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199442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3.4(A) </a:t>
            </a:r>
            <a:r>
              <a:rPr lang="es-ES" dirty="0">
                <a:latin typeface="Cambria" pitchFamily="18" charset="0"/>
              </a:rPr>
              <a:t>identifiquen el significado común de los prefijos (ej., ex-, des-) y de los sufijos (ej., -era, -oso) y sepan cómo éstos cambian el significado de las raíces;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55717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3.4(B) </a:t>
            </a:r>
            <a:r>
              <a:rPr lang="es-ES" dirty="0">
                <a:latin typeface="Cambria" pitchFamily="18" charset="0"/>
              </a:rPr>
              <a:t>usen el contexto para determinar el significado relevante de palabras poco comunes o para distinguir entre las palabras con significados múltiples y los homógrafos (ej., </a:t>
            </a:r>
            <a:r>
              <a:rPr lang="es-ES" i="1" dirty="0">
                <a:latin typeface="Cambria" pitchFamily="18" charset="0"/>
              </a:rPr>
              <a:t>vino-la bebida; vino-del verbo venir);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571511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 Lectura/primeras destrezas de la lectura/fonética. Los estudiantes utilizan las relaciones entre las letras y los sonidos, y el deletreo de palabras basándose en patrones ortográficos para decodificar el español escrito. Los estudiantes continúan aplicando los estándares previos con mayor profundidad en textos con un nivel más alto de complejidad.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78058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3.4(C) </a:t>
            </a:r>
            <a:r>
              <a:rPr lang="es-ES" dirty="0">
                <a:latin typeface="Cambria" pitchFamily="18" charset="0"/>
              </a:rPr>
              <a:t>identifiquen y usen antónimos, sinónimos y homófonos (ej., tubo, tuvo);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324920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3.4(D) </a:t>
            </a:r>
            <a:r>
              <a:rPr lang="es-ES" dirty="0">
                <a:latin typeface="Cambria" pitchFamily="18" charset="0"/>
              </a:rPr>
              <a:t>identifiquen y usen juegos lingüísticos orales (ej., trabalenguas, palíndromos, adivinanzas); y </a:t>
            </a:r>
            <a:endParaRPr lang="en-U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71650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s-ES" b="1" dirty="0">
                <a:latin typeface="Cambria" pitchFamily="18" charset="0"/>
              </a:rPr>
              <a:t>3.4(E) </a:t>
            </a:r>
            <a:r>
              <a:rPr lang="es-ES" dirty="0">
                <a:latin typeface="Cambria" pitchFamily="18" charset="0"/>
              </a:rPr>
              <a:t>pongan en orden alfabético una serie de palabras hasta la tercera letra y usen un diccionario o un glosario para determinar los significados y la separación silábica de palabras desconocidas. </a:t>
            </a:r>
            <a:endParaRPr lang="en-U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432644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(5) Lectura/comprensión de textos literarios/tema y género. Los estudiantes analizan, infieren y sacan conclusiones sobre el tema y el género en diferentes contextos culturales, históricos y contemporáneos, y proporcionan evidencia del texto para apoyar su comprensión.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1888188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3.5(A) </a:t>
            </a:r>
            <a:r>
              <a:rPr lang="es-ES" dirty="0">
                <a:latin typeface="Cambria" pitchFamily="18" charset="0"/>
              </a:rPr>
              <a:t>parafraseen los temas y los detalles de apoyo de las fábulas, las leyendas, los mitos o los cuentos;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600316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3.5(B) </a:t>
            </a:r>
            <a:r>
              <a:rPr lang="es-ES" dirty="0">
                <a:latin typeface="Cambria" pitchFamily="18" charset="0"/>
              </a:rPr>
              <a:t>comparen y contrasten los escenarios en los mitos y en los cuentos folklóricos tradicionales.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365741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(6) Lectura/comprensión de textos literarios/poesía. Los estudiantes comprenden, infieren y sacan conclusiones sobre la estructura y los elementos de la poesía, y proporcionan evidencia del texto para apoyar su comprensión. Se espera que los estudiantes describan las características de las distintas formas poéticas y cómo éstas crean imágenes (ej., poesía narrativa, poesía lírica, poesía humorística, verso libre).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6841943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(7) Lectura/comprensión de textos literarios/drama. Los estudiantes comprenden, infieren y sacan conclusiones sobre la estructura y los elementos del drama, y proporcionan evidencia del texto para apoyar su comprensión. Se espera que los estudiantes expliquen los elementos del argumento y de los personajes cuando se presentan a través de un diálogo en guiones leídos, vistos, escritos o actuados.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42374414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(8) Lectura/comprensión de textos literarios/ficción. Los estudiantes comprenden, infieren y sacan conclusiones sobre la estructura y los elementos de la ficción, y proporcionan evidencia del texto para apoyar su comprensión. Se espera que los estudiantes: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3279431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3.8(A) </a:t>
            </a:r>
            <a:r>
              <a:rPr lang="es-ES" dirty="0">
                <a:latin typeface="Cambria" pitchFamily="18" charset="0"/>
              </a:rPr>
              <a:t>ordenen en secuencia y resuman los eventos principales de un argumento y expliquen su influencia en eventos futuros;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986287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3.1(A) </a:t>
            </a:r>
            <a:r>
              <a:rPr lang="es-ES" dirty="0">
                <a:latin typeface="Cambria" pitchFamily="18" charset="0"/>
              </a:rPr>
              <a:t>usen las reglas ortográficas para segmentar y combinar sílabas, incluyendo diptongos (ej., na-die, </a:t>
            </a:r>
            <a:r>
              <a:rPr lang="es-ES" dirty="0" err="1">
                <a:latin typeface="Cambria" pitchFamily="18" charset="0"/>
              </a:rPr>
              <a:t>ra</a:t>
            </a:r>
            <a:r>
              <a:rPr lang="es-ES" dirty="0">
                <a:latin typeface="Cambria" pitchFamily="18" charset="0"/>
              </a:rPr>
              <a:t>-dio);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365115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s-ES" b="1" dirty="0">
                <a:latin typeface="Cambria" pitchFamily="18" charset="0"/>
              </a:rPr>
              <a:t>3.8(B) </a:t>
            </a:r>
            <a:r>
              <a:rPr lang="es-ES" dirty="0">
                <a:latin typeface="Cambria" pitchFamily="18" charset="0"/>
              </a:rPr>
              <a:t>describan la interacción de los personajes, incluyendo sus relaciones y los cambios que experimentan; e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2449639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3.8(C) </a:t>
            </a:r>
            <a:r>
              <a:rPr lang="es-ES" dirty="0">
                <a:latin typeface="Cambria" pitchFamily="18" charset="0"/>
              </a:rPr>
              <a:t>identifiquen si el narrador o el orador de una historia está narrando en primera o tercera persona. </a:t>
            </a:r>
            <a:endParaRPr lang="en-U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40815526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(9) Lectura/comprensión de textos literarios/literatura de no ficción. Los estudiantes comprenden, infieren y sacan conclusiones sobre las variadas estructuras y rasgos de la literatura de no ficción, y proporcionan evidencia del texto para apoyar su comprensión. Se espera que los estudiantes expliquen la diferencia del punto de vista de una biografía y una autobiografía.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8887615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(10) Lectura/comprensión de textos literarios/lenguaje sensorial. Los estudiantes comprenden, infieren y sacan conclusiones sobre cómo el lenguaje sensorial de un autor crea imágenes en un texto literario y proporcionan evidencia del texto para apoyar su comprensión. Se espera que los estudiantes identifiquen el lenguaje que crea experiencias visuales gráficas y atrae los sentidos.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3278427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(11) Lectura/comprensión de texto/lectura independiente. Los estudiantes leen en forma independiente por un período determinado de tiempo y producen evidencia de lo que leen. Se espera que los estudiantes lean en forma independiente por un período determinado de tiempo y parafraseen el contenido de la lectura manteniendo el significado y el orden lógico (ej., generar un diario o un registro de lectura; participar en charlas de libros).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3353733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(12) Lectura/comprensión de textos informativos/cultura e historia. Los estudiantes analizan, infieren y sacan conclusiones sobre el propósito del autor en contextos culturales, históricos y contemporáneos, y proporcionan evidencia del texto para apoyar su comprensión. Se espera que los estudiantes identifiquen el tema y expliquen el propósito del autor al escribir un texto.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4741306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(13) Lectura/comprensión de textos informativos/textos expositivos. Los estudiantes analizan, infieren y sacan conclusiones sobre el texto expositivo y proporcionan evidencia del texto para apoyar su comprensión. Se espera que los estudiantes: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886683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3.13(A) </a:t>
            </a:r>
            <a:r>
              <a:rPr lang="es-ES" dirty="0">
                <a:latin typeface="Cambria" pitchFamily="18" charset="0"/>
              </a:rPr>
              <a:t>identifiquen los detalles o hechos que apoyan la idea principal;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7646093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3.13(B) </a:t>
            </a:r>
            <a:r>
              <a:rPr lang="es-ES" dirty="0">
                <a:latin typeface="Cambria" pitchFamily="18" charset="0"/>
              </a:rPr>
              <a:t>saquen conclusiones de los hechos presentados en un texto y apoyen estas afirmaciones con evidencia </a:t>
            </a:r>
            <a:r>
              <a:rPr lang="es-ES" dirty="0" smtClean="0">
                <a:latin typeface="Cambria" pitchFamily="18" charset="0"/>
              </a:rPr>
              <a:t>textual</a:t>
            </a:r>
            <a:endParaRPr lang="es-E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2871123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3.13(C) </a:t>
            </a:r>
            <a:r>
              <a:rPr lang="es-ES" dirty="0">
                <a:latin typeface="Cambria" pitchFamily="18" charset="0"/>
              </a:rPr>
              <a:t>identifiquen en los textos las relaciones de causa y efecto explícitas entre las </a:t>
            </a:r>
            <a:r>
              <a:rPr lang="es-ES" dirty="0" smtClean="0">
                <a:latin typeface="Cambria" pitchFamily="18" charset="0"/>
              </a:rPr>
              <a:t>ideas</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877941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3.1(B) </a:t>
            </a:r>
            <a:r>
              <a:rPr lang="es-ES" dirty="0">
                <a:latin typeface="Cambria" pitchFamily="18" charset="0"/>
              </a:rPr>
              <a:t>decodifiquen palabras con la "h" muda con mayor precisión;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3650745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s-ES" b="1" dirty="0">
                <a:latin typeface="Cambria" pitchFamily="18" charset="0"/>
              </a:rPr>
              <a:t>3.13(D) </a:t>
            </a:r>
            <a:r>
              <a:rPr lang="es-ES" dirty="0">
                <a:latin typeface="Cambria" pitchFamily="18" charset="0"/>
              </a:rPr>
              <a:t>usen características de los textos (ej., letra negrita, subtítulo, palabras claves, letra cursiva) para localizar información y para formular y verificar predicciones sobre el contenido del </a:t>
            </a:r>
            <a:r>
              <a:rPr lang="es-ES" dirty="0" smtClean="0">
                <a:latin typeface="Cambria" pitchFamily="18" charset="0"/>
              </a:rPr>
              <a:t>texto. </a:t>
            </a:r>
            <a:endParaRPr lang="en-US" b="1"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5303737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 (14) Lectura/comprensión de textos informativos/textos persuasivos. Los estudiantes analizan, infieren y sacan conclusiones sobre el texto persuasivo y proporcionan evidencia del texto para apoyar su comprensión. Se espera que los estudiantes identifiquen cómo el autor está tratando de persuadir a que el lector piense o haga algo.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9470183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(15) Lectura/comprensión de textos informativos/textos de instrucción. Los estudiantes comprenden cómo recabar y usar información en textos de instrucción y en documentos.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6427743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3.15(A) </a:t>
            </a:r>
            <a:r>
              <a:rPr lang="es-ES" dirty="0">
                <a:latin typeface="Cambria" pitchFamily="18" charset="0"/>
              </a:rPr>
              <a:t>sigan y expliquen instrucciones escritas que tienen pasos múltiples</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4901777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3.15(B) </a:t>
            </a:r>
            <a:r>
              <a:rPr lang="es-ES" dirty="0">
                <a:latin typeface="Cambria" pitchFamily="18" charset="0"/>
              </a:rPr>
              <a:t>localicen y usen información específica de los rasgos gráficos de un texto </a:t>
            </a:r>
            <a:endParaRPr lang="en-U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8438297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(16) Lectura/textos publicitarios. Los estudiantes utilizan destrezas de comprensión para analizar cómo las palabras, las imágenes, los gráficos y los sonidos interactúan de diferentes maneras para impactar el significado. Los estudiantes continúan aplicando los estándares previos con mayor profundidad en textos con un nivel más alto de complejidad. Se 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40825994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3.16(A) </a:t>
            </a:r>
            <a:r>
              <a:rPr lang="es-ES" dirty="0">
                <a:latin typeface="Cambria" pitchFamily="18" charset="0"/>
              </a:rPr>
              <a:t>comprendan cómo cambia la comunicación cuando pasa de un género publicitario a otro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7553753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3.16(B) </a:t>
            </a:r>
            <a:r>
              <a:rPr lang="es-ES" dirty="0">
                <a:latin typeface="Cambria" pitchFamily="18" charset="0"/>
              </a:rPr>
              <a:t>expliquen cómo las diferentes técnicas de diseño usadas por los medios publicitarios influyen en el mensaje (ej., forma, color, sonido)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0121933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3.16(C) </a:t>
            </a:r>
            <a:r>
              <a:rPr lang="es-ES" dirty="0">
                <a:latin typeface="Cambria" pitchFamily="18" charset="0"/>
              </a:rPr>
              <a:t>comparen las variadas reglas o convenciones del lenguaje escrito que se utilizan en los medios de publicidad digital (ej., lenguaje de tipo informal en los correos electrónicos contra el lenguaje en un artículo de noticias en el Internet)</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1185294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(17) Expresión escrita/proceso de escritura. Los estudiantes utilizan los elementos del proceso de escritura (planificar, desarrollar borradores, revisar, corregir y publicar) para redactar un texto.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600989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3.1(C) </a:t>
            </a:r>
            <a:r>
              <a:rPr lang="es-ES" dirty="0">
                <a:latin typeface="Cambria" pitchFamily="18" charset="0"/>
              </a:rPr>
              <a:t>decodifiquen palabras que tengan las sílabas que-, </a:t>
            </a:r>
            <a:r>
              <a:rPr lang="es-ES" dirty="0" err="1">
                <a:latin typeface="Cambria" pitchFamily="18" charset="0"/>
              </a:rPr>
              <a:t>qui</a:t>
            </a:r>
            <a:r>
              <a:rPr lang="es-ES" dirty="0">
                <a:latin typeface="Cambria" pitchFamily="18" charset="0"/>
              </a:rPr>
              <a:t>- como en queso y quito; </a:t>
            </a:r>
            <a:r>
              <a:rPr lang="es-ES" dirty="0" err="1">
                <a:latin typeface="Cambria" pitchFamily="18" charset="0"/>
              </a:rPr>
              <a:t>gue</a:t>
            </a:r>
            <a:r>
              <a:rPr lang="es-ES" dirty="0">
                <a:latin typeface="Cambria" pitchFamily="18" charset="0"/>
              </a:rPr>
              <a:t>-, </a:t>
            </a:r>
            <a:r>
              <a:rPr lang="es-ES" dirty="0" err="1">
                <a:latin typeface="Cambria" pitchFamily="18" charset="0"/>
              </a:rPr>
              <a:t>gui</a:t>
            </a:r>
            <a:r>
              <a:rPr lang="es-ES" dirty="0">
                <a:latin typeface="Cambria" pitchFamily="18" charset="0"/>
              </a:rPr>
              <a:t>- como en guiso y juguete; y </a:t>
            </a:r>
            <a:r>
              <a:rPr lang="es-ES" dirty="0" err="1">
                <a:latin typeface="Cambria" pitchFamily="18" charset="0"/>
              </a:rPr>
              <a:t>güe</a:t>
            </a:r>
            <a:r>
              <a:rPr lang="es-ES" dirty="0">
                <a:latin typeface="Cambria" pitchFamily="18" charset="0"/>
              </a:rPr>
              <a:t>-, </a:t>
            </a:r>
            <a:r>
              <a:rPr lang="es-ES" dirty="0" err="1">
                <a:latin typeface="Cambria" pitchFamily="18" charset="0"/>
              </a:rPr>
              <a:t>güi</a:t>
            </a:r>
            <a:r>
              <a:rPr lang="es-ES" dirty="0">
                <a:latin typeface="Cambria" pitchFamily="18" charset="0"/>
              </a:rPr>
              <a:t>- como en pingüino y agüita;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3018393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3.17(A) </a:t>
            </a:r>
            <a:r>
              <a:rPr lang="es-ES" dirty="0">
                <a:latin typeface="Cambria" pitchFamily="18" charset="0"/>
              </a:rPr>
              <a:t>desarrollen un primer borrador seleccionando un género apropiado para comunicar el mensaje deseado a un público y generen ideas a través de una variedad de estrategias (ej., lluvia de ideas, organizadores gráficos, diarios)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8195663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3.17(B) </a:t>
            </a:r>
            <a:r>
              <a:rPr lang="es-ES" dirty="0">
                <a:latin typeface="Cambria" pitchFamily="18" charset="0"/>
              </a:rPr>
              <a:t>desarrollen borradores categorizando ideas y organizándolas en párrafos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6413957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3.17(C) </a:t>
            </a:r>
            <a:r>
              <a:rPr lang="es-ES" dirty="0">
                <a:latin typeface="Cambria" pitchFamily="18" charset="0"/>
              </a:rPr>
              <a:t>revisen en borradores la coherencia, la organización y el uso de oraciones sencillas y compuestas, así como el público al que va dirigido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1048500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3.17(C) </a:t>
            </a:r>
            <a:r>
              <a:rPr lang="es-ES" dirty="0">
                <a:latin typeface="Cambria" pitchFamily="18" charset="0"/>
              </a:rPr>
              <a:t>revisen en borradores la coherencia, la organización y el uso de oraciones sencillas y compuestas, así como el público al que va dirigido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4790820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3.17(D) </a:t>
            </a:r>
            <a:r>
              <a:rPr lang="es-ES" dirty="0">
                <a:latin typeface="Cambria" pitchFamily="18" charset="0"/>
              </a:rPr>
              <a:t>corrijan en borradores la gramática, las convenciones mecánicas y la ortografía utilizando una rúbrica desarrollada por el maestro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4413465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3.17(E) </a:t>
            </a:r>
            <a:r>
              <a:rPr lang="es-ES" dirty="0">
                <a:latin typeface="Cambria" pitchFamily="18" charset="0"/>
              </a:rPr>
              <a:t>publiquen un texto para un público específico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2127414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(18) Escritura/textos literarios. Los estudiantes escriben textos literarios para expresar sus ideas y sentimientos sobre personas, eventos e ideas reales o imaginarias.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17973717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3.18(A) </a:t>
            </a:r>
            <a:r>
              <a:rPr lang="es-ES" dirty="0">
                <a:latin typeface="Cambria" pitchFamily="18" charset="0"/>
              </a:rPr>
              <a:t>escriban historias imaginativas que lleven el argumento hasta un clímax y contengan detalles acerca de los personajes y el escenario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2879811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3.18(B) </a:t>
            </a:r>
            <a:r>
              <a:rPr lang="es-ES" dirty="0">
                <a:latin typeface="Cambria" pitchFamily="18" charset="0"/>
              </a:rPr>
              <a:t>escriban poemas que expresen detalles sensoriales utilizando las convenciones de la poesía (ej., la rima, la métrica, los patrones de los versos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14665149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s-ES" b="1" dirty="0"/>
              <a:t>(19) Escritura. Los estudiantes escriben acerca de sus propias experiencias. Se espera que los estudiantes escriban acerca de importantes experiencias </a:t>
            </a:r>
            <a:r>
              <a:rPr lang="es-ES" b="1" dirty="0" smtClean="0"/>
              <a:t>personales.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67328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latin typeface="Cambria" pitchFamily="18" charset="0"/>
              </a:rPr>
              <a:t>3.1(D) </a:t>
            </a:r>
            <a:r>
              <a:rPr lang="es-ES" dirty="0">
                <a:latin typeface="Cambria" pitchFamily="18" charset="0"/>
              </a:rPr>
              <a:t>desarrollen con mayor precisión el reconocimiento automático de las palabras que tengan los mismos sonidos representados por diferentes letras (ej., "r" y "</a:t>
            </a:r>
            <a:r>
              <a:rPr lang="es-ES" dirty="0" err="1">
                <a:latin typeface="Cambria" pitchFamily="18" charset="0"/>
              </a:rPr>
              <a:t>rr</a:t>
            </a:r>
            <a:r>
              <a:rPr lang="es-ES" dirty="0">
                <a:latin typeface="Cambria" pitchFamily="18" charset="0"/>
              </a:rPr>
              <a:t>", como en ratón y perro; "ll" y "y", como en llave y yate; "g" y "j", como en gigante y jirafa; "c", "k" y "q", como en casa, kilo y quince; "c", "s" y "z", como en cereal, semilla y zapato; "j" y "x", como en cojín y México; "i" y "y", como en imán y doy; "b" y "v", como en burro y vela);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914535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(20) Escritura/textos expositivos y de instrucción. Los estudiantes escriben textos expositivos y de instrucción, o textos relacionados con empleos para comunicar propósitos específicos, así como ideas e información a públicos específicos.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2054619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3.20(A) </a:t>
            </a:r>
            <a:r>
              <a:rPr lang="es-ES" dirty="0">
                <a:latin typeface="Cambria" pitchFamily="18" charset="0"/>
              </a:rPr>
              <a:t>generen composiciones breves que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2592374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(i) </a:t>
            </a:r>
            <a:r>
              <a:rPr lang="es-ES" dirty="0">
                <a:latin typeface="Cambria" pitchFamily="18" charset="0"/>
              </a:rPr>
              <a:t>establezcan la idea central en una oración principal</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42524757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(ii) </a:t>
            </a:r>
            <a:r>
              <a:rPr lang="es-ES" dirty="0">
                <a:latin typeface="Cambria" pitchFamily="18" charset="0"/>
              </a:rPr>
              <a:t>incluyan oraciones de apoyo que tengan datos sencillos, detalles y explicaciones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7459690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(iii) </a:t>
            </a:r>
            <a:r>
              <a:rPr lang="es-ES" dirty="0">
                <a:latin typeface="Cambria" pitchFamily="18" charset="0"/>
              </a:rPr>
              <a:t>contengan una oración de conclusión</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6919780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3.20(B) </a:t>
            </a:r>
            <a:r>
              <a:rPr lang="es-ES" dirty="0">
                <a:latin typeface="Cambria" pitchFamily="18" charset="0"/>
              </a:rPr>
              <a:t>escriban cartas que utilicen el lenguaje apropiado para un público y el propósito deseado (ej., una nota de agradecimiento a un amigo) y que utilicen las convenciones apropiadas (ej., fecha, saludo, despedida)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3449113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3.20(C) </a:t>
            </a:r>
            <a:r>
              <a:rPr lang="es-ES" dirty="0">
                <a:latin typeface="Cambria" pitchFamily="18" charset="0"/>
              </a:rPr>
              <a:t>escriban respuestas a textos literarios o expositivos que demuestren comprensión del texto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54207019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(21) Escritura/textos persuasivos. Los estudiantes escriben textos persuasivos para influenciar las actitudes o acciones de un público específico sobre temas específicos. Se espera que los estudiantes escriban ensayos persuasivos para públicos apropiados que establezcan una postura y utilicen detalles de apoyo.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41241175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(22) Convenciones del lenguaje oral y escrito/convenciones. Los estudiantes entienden la función y el uso de las convenciones del lenguaje académico al hablar y escribir. Los estudiantes continúan aplicando los estándares previos con mayor complejidad.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40748089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3.22(A) </a:t>
            </a:r>
            <a:r>
              <a:rPr lang="es-ES" dirty="0">
                <a:latin typeface="Cambria" pitchFamily="18" charset="0"/>
              </a:rPr>
              <a:t>utilicen y entiendan la función de los siguientes elementos gramaticales en el contexto de la lectura, la escritura y el lenguaje hablado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67335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3.1(E) </a:t>
            </a:r>
            <a:r>
              <a:rPr lang="es-ES" dirty="0">
                <a:latin typeface="Cambria" pitchFamily="18" charset="0"/>
              </a:rPr>
              <a:t>lean palabras con prefijos (ej., in-, des-) y sufijos comunes (ej., -mente, -dad, -oso);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424658748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32693" y="357678"/>
            <a:ext cx="8229600" cy="5749047"/>
          </a:xfrm>
        </p:spPr>
        <p:txBody>
          <a:bodyPr>
            <a:normAutofit fontScale="40000" lnSpcReduction="20000"/>
          </a:bodyPr>
          <a:lstStyle/>
          <a:p>
            <a:r>
              <a:rPr lang="es-ES" b="1" dirty="0">
                <a:latin typeface="Cambria" pitchFamily="18" charset="0"/>
              </a:rPr>
              <a:t>(i) </a:t>
            </a:r>
            <a:r>
              <a:rPr lang="es-ES" dirty="0">
                <a:latin typeface="Cambria" pitchFamily="18" charset="0"/>
              </a:rPr>
              <a:t>los verbos regulares e irregulares (los tiempos pasado, presente, futuro y el pretérito perfecto compuesto del modo indicativo); </a:t>
            </a:r>
          </a:p>
          <a:p>
            <a:r>
              <a:rPr lang="en-US" b="1" dirty="0">
                <a:latin typeface="Cambria" pitchFamily="18" charset="0"/>
              </a:rPr>
              <a:t>(ii) </a:t>
            </a:r>
            <a:r>
              <a:rPr lang="en-US" dirty="0">
                <a:latin typeface="Cambria" pitchFamily="18" charset="0"/>
              </a:rPr>
              <a:t>los </a:t>
            </a:r>
            <a:r>
              <a:rPr lang="en-US" dirty="0" err="1">
                <a:latin typeface="Cambria" pitchFamily="18" charset="0"/>
              </a:rPr>
              <a:t>sustantivos</a:t>
            </a:r>
            <a:r>
              <a:rPr lang="en-US" dirty="0">
                <a:latin typeface="Cambria" pitchFamily="18" charset="0"/>
              </a:rPr>
              <a:t> (</a:t>
            </a:r>
            <a:r>
              <a:rPr lang="en-US" dirty="0" err="1">
                <a:latin typeface="Cambria" pitchFamily="18" charset="0"/>
              </a:rPr>
              <a:t>singulares</a:t>
            </a:r>
            <a:r>
              <a:rPr lang="en-US" dirty="0">
                <a:latin typeface="Cambria" pitchFamily="18" charset="0"/>
              </a:rPr>
              <a:t>/</a:t>
            </a:r>
            <a:r>
              <a:rPr lang="en-US" dirty="0" err="1">
                <a:latin typeface="Cambria" pitchFamily="18" charset="0"/>
              </a:rPr>
              <a:t>plurales</a:t>
            </a:r>
            <a:r>
              <a:rPr lang="en-US" dirty="0">
                <a:latin typeface="Cambria" pitchFamily="18" charset="0"/>
              </a:rPr>
              <a:t>, </a:t>
            </a:r>
            <a:r>
              <a:rPr lang="en-US" dirty="0" err="1">
                <a:latin typeface="Cambria" pitchFamily="18" charset="0"/>
              </a:rPr>
              <a:t>comunes</a:t>
            </a:r>
            <a:r>
              <a:rPr lang="en-US" dirty="0">
                <a:latin typeface="Cambria" pitchFamily="18" charset="0"/>
              </a:rPr>
              <a:t>/</a:t>
            </a:r>
            <a:r>
              <a:rPr lang="en-US" dirty="0" err="1">
                <a:latin typeface="Cambria" pitchFamily="18" charset="0"/>
              </a:rPr>
              <a:t>propios</a:t>
            </a:r>
            <a:r>
              <a:rPr lang="en-US" dirty="0">
                <a:latin typeface="Cambria" pitchFamily="18" charset="0"/>
              </a:rPr>
              <a:t>);</a:t>
            </a:r>
            <a:r>
              <a:rPr lang="es-ES" b="1" dirty="0">
                <a:latin typeface="Cambria" pitchFamily="18" charset="0"/>
              </a:rPr>
              <a:t> </a:t>
            </a:r>
          </a:p>
          <a:p>
            <a:r>
              <a:rPr lang="es-ES" b="1" dirty="0">
                <a:latin typeface="Cambria" pitchFamily="18" charset="0"/>
              </a:rPr>
              <a:t>(iii) </a:t>
            </a:r>
            <a:r>
              <a:rPr lang="es-ES" dirty="0">
                <a:latin typeface="Cambria" pitchFamily="18" charset="0"/>
              </a:rPr>
              <a:t>los adjetivos (ej., calificativos: dorado, rectangular; demostrativos: este, ese, aquel); </a:t>
            </a:r>
          </a:p>
          <a:p>
            <a:r>
              <a:rPr lang="es-ES" b="1" dirty="0">
                <a:latin typeface="Cambria" pitchFamily="18" charset="0"/>
              </a:rPr>
              <a:t>(iv) </a:t>
            </a:r>
            <a:r>
              <a:rPr lang="es-ES" dirty="0">
                <a:latin typeface="Cambria" pitchFamily="18" charset="0"/>
              </a:rPr>
              <a:t>los artículos (ej., un, una, lo, la, el, los, las); </a:t>
            </a:r>
          </a:p>
          <a:p>
            <a:r>
              <a:rPr lang="es-ES" b="1" dirty="0">
                <a:latin typeface="Cambria" pitchFamily="18" charset="0"/>
              </a:rPr>
              <a:t>(v) </a:t>
            </a:r>
            <a:r>
              <a:rPr lang="es-ES" dirty="0">
                <a:latin typeface="Cambria" pitchFamily="18" charset="0"/>
              </a:rPr>
              <a:t>los adverbios (ej., tiempo: luego, antes; modo: cuidadosamente); </a:t>
            </a:r>
          </a:p>
          <a:p>
            <a:r>
              <a:rPr lang="es-ES" b="1" dirty="0">
                <a:latin typeface="Cambria" pitchFamily="18" charset="0"/>
              </a:rPr>
              <a:t>(vi) </a:t>
            </a:r>
            <a:r>
              <a:rPr lang="es-ES" dirty="0">
                <a:latin typeface="Cambria" pitchFamily="18" charset="0"/>
              </a:rPr>
              <a:t>las preposiciones y frases preposicionales;</a:t>
            </a:r>
          </a:p>
          <a:p>
            <a:r>
              <a:rPr lang="es-ES" b="1" dirty="0">
                <a:latin typeface="Cambria" pitchFamily="18" charset="0"/>
              </a:rPr>
              <a:t>(vii) </a:t>
            </a:r>
            <a:r>
              <a:rPr lang="es-ES" dirty="0">
                <a:latin typeface="Cambria" pitchFamily="18" charset="0"/>
              </a:rPr>
              <a:t>los pronombres posesivos (ej., su, sus, mi, mis, suyo); </a:t>
            </a:r>
          </a:p>
          <a:p>
            <a:r>
              <a:rPr lang="es-ES" b="1" dirty="0">
                <a:latin typeface="Cambria" pitchFamily="18" charset="0"/>
              </a:rPr>
              <a:t>(viii) </a:t>
            </a:r>
            <a:r>
              <a:rPr lang="es-ES" dirty="0">
                <a:latin typeface="Cambria" pitchFamily="18" charset="0"/>
              </a:rPr>
              <a:t>las conjunciones coordinantes (ej., y, o, pero); y </a:t>
            </a:r>
          </a:p>
          <a:p>
            <a:r>
              <a:rPr lang="es-ES" b="1" dirty="0">
                <a:latin typeface="Cambria" pitchFamily="18" charset="0"/>
              </a:rPr>
              <a:t>(ix) </a:t>
            </a:r>
            <a:r>
              <a:rPr lang="es-ES" dirty="0">
                <a:latin typeface="Cambria" pitchFamily="18" charset="0"/>
              </a:rPr>
              <a:t>las palabras de transición que indiquen tiempo y orden, y las transiciones que indiquen una conclusión (ej., finalmente, por último). </a:t>
            </a:r>
            <a:endParaRPr lang="en-U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8643390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3.22(B) </a:t>
            </a:r>
            <a:r>
              <a:rPr lang="es-ES" dirty="0">
                <a:latin typeface="Cambria" pitchFamily="18" charset="0"/>
              </a:rPr>
              <a:t>utilicen el sujeto completo y el predicado completo en una oración</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387636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3.22(C) </a:t>
            </a:r>
            <a:r>
              <a:rPr lang="es-ES" dirty="0">
                <a:latin typeface="Cambria" pitchFamily="18" charset="0"/>
              </a:rPr>
              <a:t>utilicen oraciones completas, tanto sencillas como compuestas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41330630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3.22(D) </a:t>
            </a:r>
            <a:r>
              <a:rPr lang="es-ES" dirty="0">
                <a:latin typeface="Cambria" pitchFamily="18" charset="0"/>
              </a:rPr>
              <a:t>identifiquen, lean y escriban abreviaturas (ej., Ave., Dra., Atte.)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660147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(23) Convenciones del lenguaje oral y escrito/caligrafía, uso de letras mayúsculas y puntuación. Los estudiantes escriben de manera legible y usan correctamente las letras mayúsculas y los signos de puntuación en sus composiciones.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30438055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3.23(A) </a:t>
            </a:r>
            <a:r>
              <a:rPr lang="es-ES" dirty="0">
                <a:latin typeface="Cambria" pitchFamily="18" charset="0"/>
              </a:rPr>
              <a:t>escriban de manera legible en letra cursiva utilizando espaciado entre las palabras de la oración</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1795436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3.23(A) </a:t>
            </a:r>
            <a:r>
              <a:rPr lang="es-ES" dirty="0">
                <a:latin typeface="Cambria" pitchFamily="18" charset="0"/>
              </a:rPr>
              <a:t>escriban de manera legible en letra cursiva utilizando espaciado entre las palabras de la oración</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50358854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3.23(B) </a:t>
            </a:r>
            <a:r>
              <a:rPr lang="es-ES" dirty="0">
                <a:latin typeface="Cambria" pitchFamily="18" charset="0"/>
              </a:rPr>
              <a:t>utilicen letras mayúsculas para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44520655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(i) </a:t>
            </a:r>
            <a:r>
              <a:rPr lang="es-ES" dirty="0">
                <a:latin typeface="Cambria" pitchFamily="18" charset="0"/>
              </a:rPr>
              <a:t>nombres y lugares geográficos;</a:t>
            </a:r>
          </a:p>
          <a:p>
            <a:r>
              <a:rPr lang="en-US" b="1" dirty="0">
                <a:latin typeface="Cambria" pitchFamily="18" charset="0"/>
              </a:rPr>
              <a:t>(ii) </a:t>
            </a:r>
            <a:r>
              <a:rPr lang="en-US" dirty="0" err="1">
                <a:latin typeface="Cambria" pitchFamily="18" charset="0"/>
              </a:rPr>
              <a:t>épocas</a:t>
            </a:r>
            <a:r>
              <a:rPr lang="en-US" dirty="0">
                <a:latin typeface="Cambria" pitchFamily="18" charset="0"/>
              </a:rPr>
              <a:t> </a:t>
            </a:r>
            <a:r>
              <a:rPr lang="en-US" dirty="0" err="1">
                <a:latin typeface="Cambria" pitchFamily="18" charset="0"/>
              </a:rPr>
              <a:t>históricas</a:t>
            </a:r>
            <a:r>
              <a:rPr lang="en-US" dirty="0">
                <a:latin typeface="Cambria" pitchFamily="18" charset="0"/>
              </a:rPr>
              <a:t>; y </a:t>
            </a:r>
          </a:p>
          <a:p>
            <a:r>
              <a:rPr lang="en-US" b="1" dirty="0">
                <a:latin typeface="Cambria" pitchFamily="18" charset="0"/>
              </a:rPr>
              <a:t>(iii) </a:t>
            </a:r>
            <a:r>
              <a:rPr lang="en-US" dirty="0" err="1">
                <a:latin typeface="Cambria" pitchFamily="18" charset="0"/>
              </a:rPr>
              <a:t>títulos</a:t>
            </a:r>
            <a:r>
              <a:rPr lang="en-US" dirty="0">
                <a:latin typeface="Cambria" pitchFamily="18" charset="0"/>
              </a:rPr>
              <a:t> </a:t>
            </a:r>
            <a:r>
              <a:rPr lang="en-US" dirty="0" err="1">
                <a:latin typeface="Cambria" pitchFamily="18" charset="0"/>
              </a:rPr>
              <a:t>oficiales</a:t>
            </a:r>
            <a:r>
              <a:rPr lang="en-US" dirty="0">
                <a:latin typeface="Cambria" pitchFamily="18" charset="0"/>
              </a:rPr>
              <a:t> de personas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442224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3.23(C) </a:t>
            </a:r>
            <a:r>
              <a:rPr lang="es-ES" dirty="0">
                <a:latin typeface="Cambria" pitchFamily="18" charset="0"/>
              </a:rPr>
              <a:t>reconozcan y utilicen los signos de puntuación, incluyendo las comas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804747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3.1(F) </a:t>
            </a:r>
            <a:r>
              <a:rPr lang="es-ES" dirty="0">
                <a:latin typeface="Cambria" pitchFamily="18" charset="0"/>
              </a:rPr>
              <a:t>identifiquen la sílaba acentuada (sílaba tónica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34988260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3.23(C) </a:t>
            </a:r>
            <a:r>
              <a:rPr lang="es-ES" dirty="0">
                <a:latin typeface="Cambria" pitchFamily="18" charset="0"/>
              </a:rPr>
              <a:t>reconozcan y utilicen los signos de puntuación, incluyendo las comas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8343721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t>(24) Convenciones del lenguaje oral y escrito/ortografía. Los estudiantes escriben correctamente.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6515095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3.24(A) </a:t>
            </a:r>
            <a:r>
              <a:rPr lang="es-ES" dirty="0">
                <a:latin typeface="Cambria" pitchFamily="18" charset="0"/>
              </a:rPr>
              <a:t>escriban palabras correctamente, con mayor precisión, utilizando las reglas ortográficas, incluyendo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37636935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40000" lnSpcReduction="20000"/>
          </a:bodyPr>
          <a:lstStyle/>
          <a:p>
            <a:r>
              <a:rPr lang="es-ES" b="1" dirty="0">
                <a:latin typeface="Cambria" pitchFamily="18" charset="0"/>
              </a:rPr>
              <a:t>(i) </a:t>
            </a:r>
            <a:r>
              <a:rPr lang="es-ES" dirty="0">
                <a:latin typeface="Cambria" pitchFamily="18" charset="0"/>
              </a:rPr>
              <a:t>las palabras que contengan sílabas fuertes con /r/ y se deletreen con "r" o "</a:t>
            </a:r>
            <a:r>
              <a:rPr lang="es-ES" dirty="0" err="1">
                <a:latin typeface="Cambria" pitchFamily="18" charset="0"/>
              </a:rPr>
              <a:t>rr</a:t>
            </a:r>
            <a:r>
              <a:rPr lang="es-ES" dirty="0">
                <a:latin typeface="Cambria" pitchFamily="18" charset="0"/>
              </a:rPr>
              <a:t>", como en las palabras ratón y carro; </a:t>
            </a:r>
          </a:p>
          <a:p>
            <a:r>
              <a:rPr lang="es-ES" b="1" dirty="0">
                <a:latin typeface="Cambria" pitchFamily="18" charset="0"/>
              </a:rPr>
              <a:t>(ii) </a:t>
            </a:r>
            <a:r>
              <a:rPr lang="es-ES" dirty="0">
                <a:latin typeface="Cambria" pitchFamily="18" charset="0"/>
              </a:rPr>
              <a:t>las palabras que contengan sílabas suaves con /r/ y se deletreen con "r" y siempre entre vocales, como en las palabras pero y perro; </a:t>
            </a:r>
          </a:p>
          <a:p>
            <a:r>
              <a:rPr lang="es-ES" b="1" dirty="0">
                <a:latin typeface="Cambria" pitchFamily="18" charset="0"/>
              </a:rPr>
              <a:t>(iii) </a:t>
            </a:r>
            <a:r>
              <a:rPr lang="es-ES" dirty="0">
                <a:latin typeface="Cambria" pitchFamily="18" charset="0"/>
              </a:rPr>
              <a:t>las palabras que contengan sílabas con la "h" muda (ej., ahora, almohada); </a:t>
            </a:r>
            <a:endParaRPr lang="es-ES" dirty="0" smtClean="0">
              <a:latin typeface="Cambria" pitchFamily="18" charset="0"/>
            </a:endParaRPr>
          </a:p>
          <a:p>
            <a:r>
              <a:rPr lang="es-ES" b="1" dirty="0" smtClean="0">
                <a:latin typeface="Cambria" pitchFamily="18" charset="0"/>
              </a:rPr>
              <a:t>(</a:t>
            </a:r>
            <a:r>
              <a:rPr lang="es-ES" b="1" dirty="0">
                <a:latin typeface="Cambria" pitchFamily="18" charset="0"/>
              </a:rPr>
              <a:t>iv) </a:t>
            </a:r>
            <a:r>
              <a:rPr lang="es-ES" dirty="0">
                <a:latin typeface="Cambria" pitchFamily="18" charset="0"/>
              </a:rPr>
              <a:t>las palabras que contengan las sílabas que-, </a:t>
            </a:r>
            <a:r>
              <a:rPr lang="es-ES" dirty="0" err="1">
                <a:latin typeface="Cambria" pitchFamily="18" charset="0"/>
              </a:rPr>
              <a:t>qui</a:t>
            </a:r>
            <a:r>
              <a:rPr lang="es-ES" dirty="0">
                <a:latin typeface="Cambria" pitchFamily="18" charset="0"/>
              </a:rPr>
              <a:t>-, como en queso y quito; </a:t>
            </a:r>
            <a:r>
              <a:rPr lang="es-ES" dirty="0" err="1">
                <a:latin typeface="Cambria" pitchFamily="18" charset="0"/>
              </a:rPr>
              <a:t>gue</a:t>
            </a:r>
            <a:r>
              <a:rPr lang="es-ES" dirty="0">
                <a:latin typeface="Cambria" pitchFamily="18" charset="0"/>
              </a:rPr>
              <a:t>-, </a:t>
            </a:r>
            <a:r>
              <a:rPr lang="es-ES" dirty="0" err="1">
                <a:latin typeface="Cambria" pitchFamily="18" charset="0"/>
              </a:rPr>
              <a:t>gui</a:t>
            </a:r>
            <a:r>
              <a:rPr lang="es-ES" dirty="0">
                <a:latin typeface="Cambria" pitchFamily="18" charset="0"/>
              </a:rPr>
              <a:t>-, como en guiso y juguete; y </a:t>
            </a:r>
            <a:r>
              <a:rPr lang="es-ES" dirty="0" err="1">
                <a:latin typeface="Cambria" pitchFamily="18" charset="0"/>
              </a:rPr>
              <a:t>güe</a:t>
            </a:r>
            <a:r>
              <a:rPr lang="es-ES" dirty="0">
                <a:latin typeface="Cambria" pitchFamily="18" charset="0"/>
              </a:rPr>
              <a:t>-, </a:t>
            </a:r>
            <a:r>
              <a:rPr lang="es-ES" dirty="0" err="1">
                <a:latin typeface="Cambria" pitchFamily="18" charset="0"/>
              </a:rPr>
              <a:t>güi</a:t>
            </a:r>
            <a:r>
              <a:rPr lang="es-ES" dirty="0">
                <a:latin typeface="Cambria" pitchFamily="18" charset="0"/>
              </a:rPr>
              <a:t>-, como en paragüero y agüita; </a:t>
            </a:r>
          </a:p>
          <a:p>
            <a:r>
              <a:rPr lang="es-ES" b="1" dirty="0">
                <a:latin typeface="Cambria" pitchFamily="18" charset="0"/>
              </a:rPr>
              <a:t>(v) </a:t>
            </a:r>
            <a:r>
              <a:rPr lang="es-ES" dirty="0">
                <a:latin typeface="Cambria" pitchFamily="18" charset="0"/>
              </a:rPr>
              <a:t>las palabras que tengan el mismo sonido representado por diferentes letras (ej., "r" y "</a:t>
            </a:r>
            <a:r>
              <a:rPr lang="es-ES" dirty="0" err="1">
                <a:latin typeface="Cambria" pitchFamily="18" charset="0"/>
              </a:rPr>
              <a:t>rr</a:t>
            </a:r>
            <a:r>
              <a:rPr lang="es-ES" dirty="0">
                <a:latin typeface="Cambria" pitchFamily="18" charset="0"/>
              </a:rPr>
              <a:t>", como en ratón y perro; "ll" y "y", como en llave y yate; "g" y "j", como en gigante y jirafa; "c", "k" y "q", como en casa, kilo y quince; "c", "s" y "z", como en cereal, semilla y zapato; "j" y "x", como en cojín y México; "i" e "y", como en imán y doy; "b" y "v", como en burro y vela); y </a:t>
            </a:r>
          </a:p>
          <a:p>
            <a:r>
              <a:rPr lang="es-ES" b="1" dirty="0">
                <a:latin typeface="Cambria" pitchFamily="18" charset="0"/>
              </a:rPr>
              <a:t>(vi) </a:t>
            </a:r>
            <a:r>
              <a:rPr lang="es-ES" dirty="0">
                <a:latin typeface="Cambria" pitchFamily="18" charset="0"/>
              </a:rPr>
              <a:t>las palabras que utilicen "n" antes de "v" (ej., invitación), "m" antes de "b" (ej., cambiar) y "m" antes de "p" (ej., comprar). </a:t>
            </a:r>
            <a:endParaRPr lang="en-US" dirty="0">
              <a:latin typeface="Cambria" pitchFamily="18" charset="0"/>
            </a:endParaRPr>
          </a:p>
          <a:p>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511713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3.24(B) </a:t>
            </a:r>
            <a:r>
              <a:rPr lang="es-ES" dirty="0">
                <a:latin typeface="Cambria" pitchFamily="18" charset="0"/>
              </a:rPr>
              <a:t>escriban correctamente y con mayor precisión palabras que contengan combinaciones de consonantes (ej., </a:t>
            </a:r>
            <a:r>
              <a:rPr lang="es-ES" dirty="0" err="1">
                <a:latin typeface="Cambria" pitchFamily="18" charset="0"/>
              </a:rPr>
              <a:t>bra</a:t>
            </a:r>
            <a:r>
              <a:rPr lang="es-ES" dirty="0">
                <a:latin typeface="Cambria" pitchFamily="18" charset="0"/>
              </a:rPr>
              <a:t>/</a:t>
            </a:r>
            <a:r>
              <a:rPr lang="es-ES" dirty="0" err="1">
                <a:latin typeface="Cambria" pitchFamily="18" charset="0"/>
              </a:rPr>
              <a:t>bra</a:t>
            </a:r>
            <a:r>
              <a:rPr lang="es-ES" dirty="0">
                <a:latin typeface="Cambria" pitchFamily="18" charset="0"/>
              </a:rPr>
              <a:t>-</a:t>
            </a:r>
            <a:r>
              <a:rPr lang="es-ES" dirty="0" err="1">
                <a:latin typeface="Cambria" pitchFamily="18" charset="0"/>
              </a:rPr>
              <a:t>zo</a:t>
            </a:r>
            <a:r>
              <a:rPr lang="es-ES" dirty="0">
                <a:latin typeface="Cambria" pitchFamily="18" charset="0"/>
              </a:rPr>
              <a:t>-, </a:t>
            </a:r>
            <a:r>
              <a:rPr lang="es-ES" dirty="0" err="1">
                <a:latin typeface="Cambria" pitchFamily="18" charset="0"/>
              </a:rPr>
              <a:t>glo</a:t>
            </a:r>
            <a:r>
              <a:rPr lang="es-ES" dirty="0">
                <a:latin typeface="Cambria" pitchFamily="18" charset="0"/>
              </a:rPr>
              <a:t>/</a:t>
            </a:r>
            <a:r>
              <a:rPr lang="es-ES" dirty="0" err="1">
                <a:latin typeface="Cambria" pitchFamily="18" charset="0"/>
              </a:rPr>
              <a:t>glo-bo</a:t>
            </a:r>
            <a:r>
              <a:rPr lang="es-ES" dirty="0">
                <a:latin typeface="Cambria" pitchFamily="18" charset="0"/>
              </a:rPr>
              <a:t>-)</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61947094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3.24(C) </a:t>
            </a:r>
            <a:r>
              <a:rPr lang="es-ES" dirty="0">
                <a:latin typeface="Cambria" pitchFamily="18" charset="0"/>
              </a:rPr>
              <a:t>escriban correctamente y con mayor precisión los plurales de palabras que terminen con "z" y reemplacen la "z" con "c" antes de agregar -es (ej., capaz, capaces; raíz, raíces)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3493203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3.24(D) </a:t>
            </a:r>
            <a:r>
              <a:rPr lang="es-ES" dirty="0">
                <a:latin typeface="Cambria" pitchFamily="18" charset="0"/>
              </a:rPr>
              <a:t>escriban palabras correctamente utilizando el conocimiento de los sonidos silábicos, las partes de las palabras, la división de sílabas y el silabeo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454457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3.24(E) </a:t>
            </a:r>
            <a:r>
              <a:rPr lang="es-ES" dirty="0">
                <a:latin typeface="Cambria" pitchFamily="18" charset="0"/>
              </a:rPr>
              <a:t>usen los acentos ortográficos con mayor precisión, incluyendo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2293253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latin typeface="Cambria" pitchFamily="18" charset="0"/>
              </a:rPr>
              <a:t>(i) </a:t>
            </a:r>
            <a:r>
              <a:rPr lang="es-ES" dirty="0">
                <a:latin typeface="Cambria" pitchFamily="18" charset="0"/>
              </a:rPr>
              <a:t>las palabras que tengan acento prosódico u ortográfico en la última sílaba (palabras agudas) (ej., feliz, canción); y </a:t>
            </a:r>
          </a:p>
          <a:p>
            <a:r>
              <a:rPr lang="es-ES" b="1" dirty="0">
                <a:latin typeface="Cambria" pitchFamily="18" charset="0"/>
              </a:rPr>
              <a:t>(ii) </a:t>
            </a:r>
            <a:r>
              <a:rPr lang="es-ES" dirty="0">
                <a:latin typeface="Cambria" pitchFamily="18" charset="0"/>
              </a:rPr>
              <a:t>las palabras que tengan acento prosódico u ortográfico en la penúltima sílaba (palabras graves) (ej., casa, árbol).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6679446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3.24(F) </a:t>
            </a:r>
            <a:r>
              <a:rPr lang="es-ES" dirty="0">
                <a:latin typeface="Cambria" pitchFamily="18" charset="0"/>
              </a:rPr>
              <a:t>se familiaricen con palabras que tengan un acento ortográfico en la antepenúltima sílaba (palabras esdrújulas) (ej., último, cómico, mecánico</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1044964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3.1(G) </a:t>
            </a:r>
            <a:r>
              <a:rPr lang="es-ES" dirty="0">
                <a:latin typeface="Cambria" pitchFamily="18" charset="0"/>
              </a:rPr>
              <a:t>decodifiquen palabras que tengan acento ortográfico (ej., día, también, después);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55146566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3.24(G) </a:t>
            </a:r>
            <a:r>
              <a:rPr lang="es-ES" dirty="0">
                <a:latin typeface="Cambria" pitchFamily="18" charset="0"/>
              </a:rPr>
              <a:t>se familiaricen con el concepto de hiatos y diptongos, y las implicaciones para los acentos ortográficos (ej., le-</a:t>
            </a:r>
            <a:r>
              <a:rPr lang="es-ES" dirty="0" err="1">
                <a:latin typeface="Cambria" pitchFamily="18" charset="0"/>
              </a:rPr>
              <a:t>er</a:t>
            </a:r>
            <a:r>
              <a:rPr lang="es-ES" dirty="0">
                <a:latin typeface="Cambria" pitchFamily="18" charset="0"/>
              </a:rPr>
              <a:t>, </a:t>
            </a:r>
            <a:r>
              <a:rPr lang="es-ES" dirty="0" err="1">
                <a:latin typeface="Cambria" pitchFamily="18" charset="0"/>
              </a:rPr>
              <a:t>rí</a:t>
            </a:r>
            <a:r>
              <a:rPr lang="es-ES" dirty="0">
                <a:latin typeface="Cambria" pitchFamily="18" charset="0"/>
              </a:rPr>
              <a:t>-o, </a:t>
            </a:r>
            <a:r>
              <a:rPr lang="es-ES" dirty="0" err="1">
                <a:latin typeface="Cambria" pitchFamily="18" charset="0"/>
              </a:rPr>
              <a:t>quie</a:t>
            </a:r>
            <a:r>
              <a:rPr lang="es-ES" dirty="0">
                <a:latin typeface="Cambria" pitchFamily="18" charset="0"/>
              </a:rPr>
              <a:t>-ro, vio)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94201557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3.24(H) </a:t>
            </a:r>
            <a:r>
              <a:rPr lang="es-ES" dirty="0">
                <a:latin typeface="Cambria" pitchFamily="18" charset="0"/>
              </a:rPr>
              <a:t>pongan los acentos, con mayor precisión, en las palabras más comunes utilizadas en preguntas y oraciones exclamativas (ej., cuál, dónde, cómo</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29135840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3.24(H) </a:t>
            </a:r>
            <a:r>
              <a:rPr lang="es-ES" dirty="0">
                <a:latin typeface="Cambria" pitchFamily="18" charset="0"/>
              </a:rPr>
              <a:t>pongan los acentos, con mayor precisión, en las palabras más comunes utilizadas en preguntas y oraciones exclamativas (ej., cuál, dónde, cómo</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304202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3.24(I) </a:t>
            </a:r>
            <a:r>
              <a:rPr lang="es-ES" dirty="0">
                <a:latin typeface="Cambria" pitchFamily="18" charset="0"/>
              </a:rPr>
              <a:t>distingan el significado o la función de una palabra basada en el acento diacrítico (ej., se/sé, el/él, mas/más);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415183168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3.24(J) </a:t>
            </a:r>
            <a:r>
              <a:rPr lang="es-ES" dirty="0">
                <a:latin typeface="Cambria" pitchFamily="18" charset="0"/>
              </a:rPr>
              <a:t>pongan acentos apropiadamente al conjugar los verbos en los tiempos pretérito, pretérito imperfecto, pretérito perfecto compuesto, condicional y futuro (ej., corrió, jugó, tenía, gustaría, vendrá</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9263408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3.24(K) </a:t>
            </a:r>
            <a:r>
              <a:rPr lang="es-ES" dirty="0">
                <a:latin typeface="Cambria" pitchFamily="18" charset="0"/>
              </a:rPr>
              <a:t>utilicen fuentes impresas y electrónicas para encontrar y verificar la ortografía correcta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8793105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s-ES" b="1" dirty="0"/>
              <a:t>(25) Investigación/plan de investigación. Los estudiantes formulan preguntas abiertas de investigación y desarrollan un plan para responderlas.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767811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s-ES" b="1" dirty="0">
                <a:latin typeface="Cambria" pitchFamily="18" charset="0"/>
              </a:rPr>
              <a:t>3.25(A) </a:t>
            </a:r>
            <a:r>
              <a:rPr lang="es-ES" dirty="0">
                <a:latin typeface="Cambria" pitchFamily="18" charset="0"/>
              </a:rPr>
              <a:t>generen temas de investigación sobre intereses personales o al tener una lluvia de ideas con otros, escojan un tema y formulen preguntas abiertas acerca del tema principal de investigación</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214157318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s-ES" b="1" dirty="0">
                <a:latin typeface="Cambria" pitchFamily="18" charset="0"/>
              </a:rPr>
              <a:t>3.25(B) </a:t>
            </a:r>
            <a:r>
              <a:rPr lang="es-ES" dirty="0">
                <a:latin typeface="Cambria" pitchFamily="18" charset="0"/>
              </a:rPr>
              <a:t>generen un plan de investigación para recopilar información relevante (ej., encuestas, entrevistas, enciclopedias) acerca de la pregunta de investigación principal</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67964800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(26) Investigación/recopilación de fuentes de información. Los estudiantes determinan, localizan y exploran todas las fuentes de información relevantes para responder a una pregunta de investigación y sistemáticamente registran la información recopilada.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SLAR</a:t>
            </a:r>
            <a:endParaRPr lang="en-US" dirty="0"/>
          </a:p>
        </p:txBody>
      </p:sp>
    </p:spTree>
    <p:extLst>
      <p:ext uri="{BB962C8B-B14F-4D97-AF65-F5344CB8AC3E}">
        <p14:creationId xmlns:p14="http://schemas.microsoft.com/office/powerpoint/2010/main" val="3562902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TotalTime>
  <Words>4535</Words>
  <Application>Microsoft Office PowerPoint</Application>
  <PresentationFormat>On-screen Show (4:3)</PresentationFormat>
  <Paragraphs>373</Paragraphs>
  <Slides>119</Slides>
  <Notes>1</Notes>
  <HiddenSlides>0</HiddenSlides>
  <MMClips>0</MMClips>
  <ScaleCrop>false</ScaleCrop>
  <HeadingPairs>
    <vt:vector size="4" baseType="variant">
      <vt:variant>
        <vt:lpstr>Theme</vt:lpstr>
      </vt:variant>
      <vt:variant>
        <vt:i4>1</vt:i4>
      </vt:variant>
      <vt:variant>
        <vt:lpstr>Slide Titles</vt:lpstr>
      </vt:variant>
      <vt:variant>
        <vt:i4>119</vt:i4>
      </vt:variant>
    </vt:vector>
  </HeadingPairs>
  <TitlesOfParts>
    <vt:vector size="1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13</cp:revision>
  <dcterms:created xsi:type="dcterms:W3CDTF">2014-10-20T16:17:28Z</dcterms:created>
  <dcterms:modified xsi:type="dcterms:W3CDTF">2014-11-06T16:11:17Z</dcterms:modified>
</cp:coreProperties>
</file>